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9" r:id="rId2"/>
    <p:sldId id="263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602" autoAdjust="0"/>
    <p:restoredTop sz="94674"/>
  </p:normalViewPr>
  <p:slideViewPr>
    <p:cSldViewPr>
      <p:cViewPr varScale="1">
        <p:scale>
          <a:sx n="71" d="100"/>
          <a:sy n="71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ED4AD07-02A3-4BB4-995F-E92783517BED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3C91D6A-ED5D-4830-B09B-CBCDBA73ED8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smtClean="0"/>
              <a:t>Recomendación para favorecer la creación de hábitos saludables de sueño: Implicación y responsabilidad por parte del padre, madre o las personas que cuidan.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smtClean="0"/>
              <a:t>Recomendación para favorecer la creación de hábitos saludables de sueño: Implicación y responsabilidad por parte del padre, madre o las personas que cuidan.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smtClean="0"/>
              <a:t>Recomendación para favorecer la creación de hábitos saludables de sueño: Implicación y responsabilidad por parte del padre, madre o las personas que cuidan.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smtClean="0"/>
              <a:t>Recomendación para favorecer la creación de hábitos saludables de sueño: compartir los últimos momentos del día (cuentos, caricias……) convierte el irse a dormir en un placer.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smtClean="0"/>
              <a:t>Recomendación para favorecer la creación de hábitos saludables de sueño: los aparatos electrónicos en el dormitorio impiden conciliar el sueño. Su uso debe ser controlado antes de irse a dormir.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smtClean="0"/>
              <a:t>Recomendación para favorecer la creación de hábitos saludables de sueño: un ambiente tranquilo (luz ténue, música…..), cercano y de disfrute proporciona las condiciones adecuadas para conciliar el sueño.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smtClean="0"/>
              <a:t>Recomendación para favorecer la creación de hábitos saludables de sueño:  frente a rabietas, peleas o enfados el adulto ha de ser firme y mantener la tranquilidad.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smtClean="0"/>
              <a:t>Recomendación para favorecer la creación de hábitos saludables de sueño: Implicación y responsabilidad por parte del padre, madre o las personas que cuidan.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smtClean="0"/>
              <a:t>Recomendación para favorecer la creación de hábitos saludables de sueño: Implicación y responsabilidad por parte del padre, madre o las personas que cuidan.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4BDD5-57FA-4765-B8B9-969346F04EA1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35FBC-54BB-4FC8-8634-BADA41F6A09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A57A1-EDB0-462D-A540-2E1FAA54B0E3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D7542-53BB-4BCF-87F3-CAA6B590467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DF280-7842-440C-B656-DCBFB938504C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4263B-4EDE-447C-A282-84AABA527E0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E30EE-9797-47D4-9759-93C0C9EFE85C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95F96-DB90-4FAB-B040-8FB03111642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BB86B-1016-474C-BBB9-7F3A5858570B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487AD-5D32-466A-A2E1-E9D7F15764A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FEA35-384D-42EF-A2BB-E95D2255A6BB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4644A-E1BA-461C-9E14-EC322F8CDBB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28A8B-80A9-4A16-94DD-6C7F82563D6D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72462-87B9-4C81-A5F7-C11018AE277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48083-BDF6-4238-BDE1-457B08C1B7A6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A730B-4871-4CFA-84BF-73C39891AEB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33836-C27D-4E82-8D22-AE5CFEB2FB91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E1465-096A-412B-A8BD-98CF5035E8F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A37C7-B92F-4F66-839C-245158EE581F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B2559-66D5-4E91-BA8E-7E8C7D2C541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054CB-D29E-43B7-A5D4-99FBB0FB5617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8779C-6B62-459B-A9C6-49078F99BA9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E961DE7-090B-49F6-9505-E606FE716D45}" type="datetimeFigureOut">
              <a:rPr lang="es-ES"/>
              <a:pPr>
                <a:defRPr/>
              </a:pPr>
              <a:t>26/04/2018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100508-56E9-430B-9AF5-58E905D6CCD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advClick="0" advTm="500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audio" Target="NULL" TargetMode="Externa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jpeg"/><Relationship Id="rId11" Type="http://schemas.openxmlformats.org/officeDocument/2006/relationships/image" Target="../media/image7.jpeg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000">
              <a:schemeClr val="bg1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Marcador de contenido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95675" y="3298825"/>
            <a:ext cx="1576388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Marcador de contenido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497080">
            <a:off x="5005388" y="2955925"/>
            <a:ext cx="1533525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Marcador de contenido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1267216">
            <a:off x="825500" y="927100"/>
            <a:ext cx="16637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Imagen 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28875" y="857250"/>
            <a:ext cx="1584325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Marcador de contenido 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410378">
            <a:off x="3798888" y="1112838"/>
            <a:ext cx="1504950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Marcador de contenido 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-435462">
            <a:off x="5126038" y="727075"/>
            <a:ext cx="1468437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Marcador de contenido 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329455">
            <a:off x="6486525" y="1687513"/>
            <a:ext cx="1436688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Marcador de contenido 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-374447">
            <a:off x="1908175" y="3082925"/>
            <a:ext cx="16573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 Título"/>
          <p:cNvSpPr txBox="1">
            <a:spLocks/>
          </p:cNvSpPr>
          <p:nvPr/>
        </p:nvSpPr>
        <p:spPr>
          <a:xfrm>
            <a:off x="357126" y="5470034"/>
            <a:ext cx="8786874" cy="1214446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CAMPAÑA DE PROMOCIÓN DE HABITOS SALUDABLES DE SUEÑO INFANTIL</a:t>
            </a:r>
            <a:endParaRPr lang="es-ES" sz="4000" b="1" i="1" dirty="0">
              <a:ln w="6600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lt"/>
            </a:endParaRPr>
          </a:p>
        </p:txBody>
      </p:sp>
      <p:pic>
        <p:nvPicPr>
          <p:cNvPr id="13" name="Shape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4267200" y="31242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Marcador de contenido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889688">
            <a:off x="625475" y="2274888"/>
            <a:ext cx="18827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Imagen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155575"/>
            <a:ext cx="1971675" cy="27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Marcador de contenido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410378">
            <a:off x="3482975" y="4106863"/>
            <a:ext cx="1889125" cy="267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Marcador de contenido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435462">
            <a:off x="6237288" y="361950"/>
            <a:ext cx="1889125" cy="267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Marcador de contenido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329455">
            <a:off x="6356350" y="3444875"/>
            <a:ext cx="1960563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2508250" y="2997200"/>
            <a:ext cx="4008438" cy="1084263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RECOMENDACIONES</a:t>
            </a:r>
            <a:r>
              <a:rPr lang="es-ES_tradnl" sz="32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s-ES_tradnl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PARA DORMIR BIEN</a:t>
            </a:r>
            <a:endParaRPr lang="es-ES" sz="32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uhaus 93" panose="04030905020B02020C02" pitchFamily="82" charset="0"/>
            </a:endParaRPr>
          </a:p>
        </p:txBody>
      </p:sp>
    </p:spTree>
  </p:cSld>
  <p:clrMapOvr>
    <a:masterClrMapping/>
  </p:clrMapOvr>
  <p:transition spd="slow" advClick="0" advTm="5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34925"/>
            <a:ext cx="4811713" cy="680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uadroTexto 1"/>
          <p:cNvSpPr txBox="1"/>
          <p:nvPr/>
        </p:nvSpPr>
        <p:spPr>
          <a:xfrm>
            <a:off x="722313" y="2708275"/>
            <a:ext cx="7643812" cy="1077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Bauhaus 93" panose="04030905020B02020C02" pitchFamily="82" charset="0"/>
              </a:rPr>
              <a:t>“Que duerman bien es posible con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Bauhaus 93" panose="04030905020B02020C02" pitchFamily="82" charset="0"/>
              </a:rPr>
              <a:t>la ayuda de las personas que les cuidan”</a:t>
            </a:r>
          </a:p>
        </p:txBody>
      </p:sp>
    </p:spTree>
  </p:cSld>
  <p:clrMapOvr>
    <a:masterClrMapping/>
  </p:clrMapOvr>
  <p:transition spd="slow" advClick="0" advTm="1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3" presetClass="entr" presetSubtype="16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4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7888" y="0"/>
            <a:ext cx="4810125" cy="680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uadroTexto 2"/>
          <p:cNvSpPr txBox="1"/>
          <p:nvPr/>
        </p:nvSpPr>
        <p:spPr>
          <a:xfrm>
            <a:off x="1181100" y="2708275"/>
            <a:ext cx="7048500" cy="1662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s-ES" sz="2800" b="1">
                <a:solidFill>
                  <a:srgbClr val="F2DCDB"/>
                </a:solidFill>
                <a:latin typeface="Bauhaus 93" pitchFamily="82" charset="0"/>
              </a:rPr>
              <a:t>“Compartir los últimos momentos del día </a:t>
            </a:r>
          </a:p>
          <a:p>
            <a:pPr algn="ctr"/>
            <a:r>
              <a:rPr lang="es-ES" sz="2800" b="1">
                <a:solidFill>
                  <a:srgbClr val="F2DCDB"/>
                </a:solidFill>
                <a:latin typeface="Bauhaus 93" pitchFamily="82" charset="0"/>
              </a:rPr>
              <a:t>(canciones, cuentos, caricias…) </a:t>
            </a:r>
          </a:p>
          <a:p>
            <a:pPr algn="ctr"/>
            <a:r>
              <a:rPr lang="es-ES" sz="2800" b="1">
                <a:solidFill>
                  <a:srgbClr val="F2DCDB"/>
                </a:solidFill>
                <a:latin typeface="Bauhaus 93" pitchFamily="82" charset="0"/>
              </a:rPr>
              <a:t>convierte irse a dormir en un placer”</a:t>
            </a:r>
            <a:endParaRPr lang="es-ES" sz="2800">
              <a:solidFill>
                <a:srgbClr val="F2DCDB"/>
              </a:solidFill>
              <a:latin typeface="Bauhaus 93" pitchFamily="82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</p:spTree>
  </p:cSld>
  <p:clrMapOvr>
    <a:masterClrMapping/>
  </p:clrMapOvr>
  <p:transition spd="slow"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3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979613" y="0"/>
            <a:ext cx="4811712" cy="6804025"/>
          </a:xfrm>
        </p:spPr>
      </p:pic>
      <p:sp>
        <p:nvSpPr>
          <p:cNvPr id="2" name="CuadroTexto 1"/>
          <p:cNvSpPr txBox="1"/>
          <p:nvPr/>
        </p:nvSpPr>
        <p:spPr>
          <a:xfrm>
            <a:off x="1068388" y="2492375"/>
            <a:ext cx="7126287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Bauhaus 93" panose="04030905020B02020C02" pitchFamily="82" charset="0"/>
              </a:rPr>
              <a:t>“Los aparatos electrónicos en el dormitorio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Bauhaus 93" panose="04030905020B02020C02" pitchFamily="82" charset="0"/>
              </a:rPr>
              <a:t>impiden conciliar el sueño”</a:t>
            </a:r>
            <a:endParaRPr lang="es-ES" sz="2800" dirty="0">
              <a:solidFill>
                <a:schemeClr val="accent6">
                  <a:lumMod val="20000"/>
                  <a:lumOff val="80000"/>
                </a:schemeClr>
              </a:solidFill>
              <a:latin typeface="Bauhaus 93" panose="04030905020B02020C02" pitchFamily="82" charset="0"/>
            </a:endParaRPr>
          </a:p>
        </p:txBody>
      </p:sp>
    </p:spTree>
  </p:cSld>
  <p:clrMapOvr>
    <a:masterClrMapping/>
  </p:clrMapOvr>
  <p:transition spd="slow"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979613" y="31750"/>
            <a:ext cx="4813300" cy="6804025"/>
          </a:xfrm>
        </p:spPr>
      </p:pic>
      <p:sp>
        <p:nvSpPr>
          <p:cNvPr id="2" name="CuadroTexto 1"/>
          <p:cNvSpPr txBox="1"/>
          <p:nvPr/>
        </p:nvSpPr>
        <p:spPr>
          <a:xfrm>
            <a:off x="593725" y="2740025"/>
            <a:ext cx="8466138" cy="1385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“Un ambiente tranquilo (luz tenue, música…),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cercano y de disfrute proporciona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las condiciones adecuadas para conciliar el sueño”</a:t>
            </a:r>
            <a:endParaRPr lang="es-ES" sz="2800" dirty="0">
              <a:solidFill>
                <a:schemeClr val="accent4">
                  <a:lumMod val="60000"/>
                  <a:lumOff val="40000"/>
                </a:schemeClr>
              </a:solidFill>
              <a:latin typeface="Bauhaus 93" panose="04030905020B02020C02" pitchFamily="82" charset="0"/>
            </a:endParaRPr>
          </a:p>
        </p:txBody>
      </p:sp>
    </p:spTree>
  </p:cSld>
  <p:clrMapOvr>
    <a:masterClrMapping/>
  </p:clrMapOvr>
  <p:transition spd="slow"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2124075" y="-6350"/>
            <a:ext cx="4813300" cy="6804025"/>
          </a:xfrm>
        </p:spPr>
      </p:pic>
      <p:sp>
        <p:nvSpPr>
          <p:cNvPr id="2" name="CuadroTexto 1"/>
          <p:cNvSpPr txBox="1"/>
          <p:nvPr/>
        </p:nvSpPr>
        <p:spPr>
          <a:xfrm>
            <a:off x="1547813" y="2852738"/>
            <a:ext cx="6207125" cy="1385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bg1">
                    <a:lumMod val="85000"/>
                  </a:schemeClr>
                </a:solidFill>
                <a:latin typeface="Bauhaus 93" panose="04030905020B02020C02" pitchFamily="82" charset="0"/>
              </a:rPr>
              <a:t>“Frente a rabietas, peleas o enfados,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bg1">
                    <a:lumMod val="85000"/>
                  </a:schemeClr>
                </a:solidFill>
                <a:latin typeface="Bauhaus 93" panose="04030905020B02020C02" pitchFamily="82" charset="0"/>
              </a:rPr>
              <a:t>el adulto ha de ser firme</a:t>
            </a:r>
            <a:endParaRPr lang="es-ES" sz="2800" dirty="0">
              <a:solidFill>
                <a:schemeClr val="bg1">
                  <a:lumMod val="85000"/>
                </a:schemeClr>
              </a:solidFill>
              <a:latin typeface="Bauhaus 93" panose="04030905020B02020C02" pitchFamily="8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solidFill>
                  <a:schemeClr val="bg1">
                    <a:lumMod val="85000"/>
                  </a:schemeClr>
                </a:solidFill>
                <a:latin typeface="Bauhaus 93" panose="04030905020B02020C02" pitchFamily="82" charset="0"/>
              </a:rPr>
              <a:t> </a:t>
            </a:r>
            <a:r>
              <a:rPr lang="es-ES" sz="2800" b="1" dirty="0">
                <a:solidFill>
                  <a:schemeClr val="bg1">
                    <a:lumMod val="85000"/>
                  </a:schemeClr>
                </a:solidFill>
                <a:latin typeface="Bauhaus 93" panose="04030905020B02020C02" pitchFamily="82" charset="0"/>
              </a:rPr>
              <a:t>y mantener la tranquilidad”</a:t>
            </a:r>
            <a:endParaRPr lang="es-ES" sz="2800" dirty="0">
              <a:solidFill>
                <a:schemeClr val="bg1">
                  <a:lumMod val="85000"/>
                </a:schemeClr>
              </a:solidFill>
              <a:latin typeface="Bauhaus 93" panose="04030905020B02020C02" pitchFamily="82" charset="0"/>
            </a:endParaRPr>
          </a:p>
        </p:txBody>
      </p:sp>
    </p:spTree>
  </p:cSld>
  <p:clrMapOvr>
    <a:masterClrMapping/>
  </p:clrMapOvr>
  <p:transition spd="slow"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Marcador de contenido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2924175"/>
            <a:ext cx="2560638" cy="36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Marcador de contenido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97080">
            <a:off x="6310313" y="1501775"/>
            <a:ext cx="2490787" cy="352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Marcador de contenido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374447">
            <a:off x="439738" y="1116013"/>
            <a:ext cx="2690812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 Título"/>
          <p:cNvSpPr txBox="1">
            <a:spLocks/>
          </p:cNvSpPr>
          <p:nvPr/>
        </p:nvSpPr>
        <p:spPr>
          <a:xfrm>
            <a:off x="2844800" y="1125538"/>
            <a:ext cx="3429000" cy="1065212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BENEFICIOS DE DORMIR BIEN</a:t>
            </a:r>
            <a:endParaRPr lang="es-ES" sz="32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uhaus 93" panose="04030905020B02020C02" pitchFamily="82" charset="0"/>
            </a:endParaRPr>
          </a:p>
        </p:txBody>
      </p:sp>
    </p:spTree>
  </p:cSld>
  <p:clrMapOvr>
    <a:masterClrMapping/>
  </p:clrMapOvr>
  <p:transition spd="slow" advClick="0" advTm="4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33338"/>
            <a:ext cx="4813300" cy="680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uadroTexto 2"/>
          <p:cNvSpPr txBox="1"/>
          <p:nvPr/>
        </p:nvSpPr>
        <p:spPr>
          <a:xfrm>
            <a:off x="935038" y="2924175"/>
            <a:ext cx="7191375" cy="1077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bg2">
                    <a:lumMod val="50000"/>
                  </a:schemeClr>
                </a:solidFill>
                <a:latin typeface="Bauhaus 93" panose="04030905020B02020C02" pitchFamily="82" charset="0"/>
              </a:rPr>
              <a:t>“Durante el sueño mejora la memoria 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bg2">
                    <a:lumMod val="50000"/>
                  </a:schemeClr>
                </a:solidFill>
                <a:latin typeface="Bauhaus 93" panose="04030905020B02020C02" pitchFamily="82" charset="0"/>
              </a:rPr>
              <a:t>y maduración cerebral”</a:t>
            </a:r>
            <a:endParaRPr lang="es-ES" sz="3200" dirty="0">
              <a:solidFill>
                <a:schemeClr val="bg2">
                  <a:lumMod val="50000"/>
                </a:schemeClr>
              </a:solidFill>
              <a:latin typeface="Bauhaus 93" panose="04030905020B02020C02" pitchFamily="82" charset="0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0"/>
            <a:ext cx="4811713" cy="680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uadroTexto 2"/>
          <p:cNvSpPr txBox="1"/>
          <p:nvPr/>
        </p:nvSpPr>
        <p:spPr>
          <a:xfrm>
            <a:off x="1428750" y="2997200"/>
            <a:ext cx="6746875" cy="1076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Bauhaus 93" panose="04030905020B02020C02" pitchFamily="82" charset="0"/>
              </a:rPr>
              <a:t>“Dormir bien favorece el desarrollo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Bauhaus 93" panose="04030905020B02020C02" pitchFamily="82" charset="0"/>
              </a:rPr>
              <a:t>y mejora la forma física”</a:t>
            </a:r>
            <a:endParaRPr lang="es-ES" sz="3200" dirty="0">
              <a:solidFill>
                <a:schemeClr val="accent4">
                  <a:lumMod val="40000"/>
                  <a:lumOff val="60000"/>
                </a:schemeClr>
              </a:solidFill>
              <a:latin typeface="Bauhaus 93" panose="04030905020B02020C02" pitchFamily="82" charset="0"/>
            </a:endParaRPr>
          </a:p>
        </p:txBody>
      </p:sp>
    </p:spTree>
  </p:cSld>
  <p:clrMapOvr>
    <a:masterClrMapping/>
  </p:clrMapOvr>
  <p:transition spd="slow"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34925"/>
            <a:ext cx="4813300" cy="680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uadroTexto 2"/>
          <p:cNvSpPr txBox="1"/>
          <p:nvPr/>
        </p:nvSpPr>
        <p:spPr>
          <a:xfrm>
            <a:off x="1619250" y="3143250"/>
            <a:ext cx="614362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“</a:t>
            </a:r>
            <a:r>
              <a:rPr lang="es-ES" sz="3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Bauhaus 93" panose="04030905020B02020C02" pitchFamily="82" charset="0"/>
              </a:rPr>
              <a:t>Dormir fomenta la creatividad</a:t>
            </a:r>
            <a:r>
              <a:rPr lang="es-ES" sz="2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”</a:t>
            </a:r>
            <a:endParaRPr lang="es-ES" sz="2800" dirty="0">
              <a:solidFill>
                <a:schemeClr val="accent3">
                  <a:lumMod val="60000"/>
                  <a:lumOff val="40000"/>
                </a:schemeClr>
              </a:solidFill>
              <a:latin typeface="Bauhaus 93" panose="04030905020B02020C02" pitchFamily="82" charset="0"/>
            </a:endParaRPr>
          </a:p>
        </p:txBody>
      </p:sp>
    </p:spTree>
  </p:cSld>
  <p:clrMapOvr>
    <a:masterClrMapping/>
  </p:clrMapOvr>
  <p:transition spd="slow"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000">
              <a:schemeClr val="bg1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Marcador de contenido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5675" y="3298825"/>
            <a:ext cx="1576388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Marcador de contenido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97080">
            <a:off x="5005388" y="2955925"/>
            <a:ext cx="1533525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Marcador de contenido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1267216">
            <a:off x="825500" y="927100"/>
            <a:ext cx="16637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Imagen 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28875" y="857250"/>
            <a:ext cx="1584325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Marcador de contenido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410378">
            <a:off x="3798888" y="1112838"/>
            <a:ext cx="1504950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Marcador de contenido 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435462">
            <a:off x="5126038" y="727075"/>
            <a:ext cx="1468437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Marcador de contenido 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329455">
            <a:off x="6486525" y="1687513"/>
            <a:ext cx="1436688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Marcador de contenido 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-374447">
            <a:off x="1908175" y="3082925"/>
            <a:ext cx="16573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 Título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357126" y="5470034"/>
            <a:ext cx="8786874" cy="1214446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</a:rPr>
              <a:t>CAMPAÑA DE PROMOCIÓN DE HABITOS SALUDABLES DE SUEÑO INFANTIL</a:t>
            </a:r>
            <a:endParaRPr lang="es-ES" sz="4000" b="1" i="1" dirty="0">
              <a:ln w="6600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330</Words>
  <Application>Microsoft Macintosh PowerPoint</Application>
  <PresentationFormat>On-screen Show (4:3)</PresentationFormat>
  <Paragraphs>29</Paragraphs>
  <Slides>12</Slides>
  <Notes>9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Calibri</vt:lpstr>
      <vt:lpstr>Arial</vt:lpstr>
      <vt:lpstr>Bauhaus 93</vt:lpstr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Company>ICM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Sillero Quintana.Maria Isabel</dc:creator>
  <cp:lastModifiedBy>Administrador</cp:lastModifiedBy>
  <cp:revision>46</cp:revision>
  <dcterms:created xsi:type="dcterms:W3CDTF">2018-03-13T10:26:47Z</dcterms:created>
  <dcterms:modified xsi:type="dcterms:W3CDTF">2018-04-26T07:41:08Z</dcterms:modified>
</cp:coreProperties>
</file>